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6" r:id="rId2"/>
    <p:sldId id="276" r:id="rId3"/>
    <p:sldId id="381" r:id="rId4"/>
    <p:sldId id="383" r:id="rId5"/>
    <p:sldId id="395" r:id="rId6"/>
    <p:sldId id="393" r:id="rId7"/>
    <p:sldId id="275" r:id="rId8"/>
    <p:sldId id="380" r:id="rId9"/>
    <p:sldId id="384" r:id="rId10"/>
    <p:sldId id="379" r:id="rId11"/>
    <p:sldId id="394" r:id="rId12"/>
    <p:sldId id="277" r:id="rId13"/>
    <p:sldId id="392" r:id="rId14"/>
    <p:sldId id="397" r:id="rId15"/>
    <p:sldId id="280" r:id="rId16"/>
    <p:sldId id="281" r:id="rId17"/>
    <p:sldId id="388" r:id="rId18"/>
    <p:sldId id="282" r:id="rId19"/>
    <p:sldId id="267" r:id="rId20"/>
    <p:sldId id="283" r:id="rId21"/>
    <p:sldId id="390" r:id="rId22"/>
    <p:sldId id="300" r:id="rId23"/>
    <p:sldId id="311" r:id="rId24"/>
    <p:sldId id="387" r:id="rId25"/>
    <p:sldId id="288" r:id="rId26"/>
    <p:sldId id="398" r:id="rId27"/>
    <p:sldId id="400" r:id="rId28"/>
    <p:sldId id="401" r:id="rId29"/>
    <p:sldId id="402" r:id="rId30"/>
    <p:sldId id="399" r:id="rId31"/>
    <p:sldId id="404" r:id="rId32"/>
    <p:sldId id="409" r:id="rId33"/>
    <p:sldId id="406" r:id="rId34"/>
    <p:sldId id="403" r:id="rId35"/>
    <p:sldId id="410" r:id="rId36"/>
    <p:sldId id="411" r:id="rId37"/>
    <p:sldId id="412" r:id="rId38"/>
    <p:sldId id="408" r:id="rId39"/>
    <p:sldId id="407" r:id="rId40"/>
    <p:sldId id="405" r:id="rId41"/>
    <p:sldId id="4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A53"/>
    <a:srgbClr val="FF8800"/>
    <a:srgbClr val="437AAB"/>
    <a:srgbClr val="FF8902"/>
    <a:srgbClr val="D2D3D3"/>
    <a:srgbClr val="FFFFFF"/>
    <a:srgbClr val="0173D9"/>
    <a:srgbClr val="FF800E"/>
    <a:srgbClr val="2DA02B"/>
    <a:srgbClr val="0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640"/>
    <p:restoredTop sz="94713"/>
  </p:normalViewPr>
  <p:slideViewPr>
    <p:cSldViewPr snapToGrid="0" snapToObjects="1">
      <p:cViewPr varScale="1">
        <p:scale>
          <a:sx n="78" d="100"/>
          <a:sy n="78" d="100"/>
        </p:scale>
        <p:origin x="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7/3/21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6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8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9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7/3/21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638471" y="876693"/>
            <a:ext cx="878311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3 JULIO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473D59-F19A-AE40-80CC-668B9872E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7327"/>
            <a:ext cx="5068968" cy="4195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272517-2F67-0A49-BBB0-D95430A9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9" y="1897987"/>
            <a:ext cx="4839727" cy="40643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0654207" y="2463345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0654207" y="3513195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06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3 JULIO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10 JULIO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4696913" y="2163181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4696913" y="3513195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974063">
            <a:off x="3414482" y="2177805"/>
            <a:ext cx="1281743" cy="75659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270700">
            <a:off x="9039866" y="1960955"/>
            <a:ext cx="1115136" cy="776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8B1B4D-EC4D-0E41-8FC2-B55B732DF61A}"/>
              </a:ext>
            </a:extLst>
          </p:cNvPr>
          <p:cNvSpPr/>
          <p:nvPr/>
        </p:nvSpPr>
        <p:spPr>
          <a:xfrm rot="1505898">
            <a:off x="3411173" y="3293200"/>
            <a:ext cx="1160154" cy="69769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4BF178-59D0-0F46-80A7-9E266066D80A}"/>
              </a:ext>
            </a:extLst>
          </p:cNvPr>
          <p:cNvSpPr/>
          <p:nvPr/>
        </p:nvSpPr>
        <p:spPr>
          <a:xfrm rot="229284">
            <a:off x="9037279" y="3086261"/>
            <a:ext cx="1129133" cy="7421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40502-2712-7843-BD0F-270AC5E6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110" y="895712"/>
            <a:ext cx="7750842" cy="5389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605553" y="0"/>
            <a:ext cx="1052525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516C0-FC00-C64A-9E9E-40895E594885}"/>
              </a:ext>
            </a:extLst>
          </p:cNvPr>
          <p:cNvSpPr txBox="1"/>
          <p:nvPr/>
        </p:nvSpPr>
        <p:spPr>
          <a:xfrm>
            <a:off x="7752339" y="2600722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437AAB"/>
                </a:solidFill>
              </a:rPr>
              <a:t>60 o más años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0ED67B-38E3-FE48-BD40-7CC844388BF8}"/>
              </a:ext>
            </a:extLst>
          </p:cNvPr>
          <p:cNvSpPr txBox="1"/>
          <p:nvPr/>
        </p:nvSpPr>
        <p:spPr>
          <a:xfrm>
            <a:off x="7365407" y="4423247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FF8800"/>
                </a:solidFill>
              </a:rPr>
              <a:t>Menores de 60 años</a:t>
            </a:r>
          </a:p>
        </p:txBody>
      </p:sp>
    </p:spTree>
    <p:extLst>
      <p:ext uri="{BB962C8B-B14F-4D97-AF65-F5344CB8AC3E}">
        <p14:creationId xmlns:p14="http://schemas.microsoft.com/office/powerpoint/2010/main" val="29494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36361-CA1E-4446-B6CA-E7FB484F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1" y="1125890"/>
            <a:ext cx="5964377" cy="4812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64395" y="4425922"/>
            <a:ext cx="480533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64395" y="5203070"/>
            <a:ext cx="4805339" cy="238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12C2F-D20A-E141-AEA7-50A8CC50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70" y="1125890"/>
            <a:ext cx="5962388" cy="48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AAEE5C-784A-B149-BEC8-EDD6B446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2" y="1120925"/>
            <a:ext cx="5935150" cy="4812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1054548" y="4348648"/>
            <a:ext cx="4705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1054548" y="5134844"/>
            <a:ext cx="4705121" cy="2296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36B86-3EC2-B647-961B-EE60E4F9D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218" y="1120924"/>
            <a:ext cx="5897307" cy="481228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36C936A-29D4-EA4E-9BE2-4D879C1BC176}"/>
              </a:ext>
            </a:extLst>
          </p:cNvPr>
          <p:cNvSpPr/>
          <p:nvPr/>
        </p:nvSpPr>
        <p:spPr>
          <a:xfrm>
            <a:off x="3893194" y="2712688"/>
            <a:ext cx="914687" cy="59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-25,8%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813CE1-DDD8-C941-8080-0CDBFBFDF0C2}"/>
              </a:ext>
            </a:extLst>
          </p:cNvPr>
          <p:cNvSpPr/>
          <p:nvPr/>
        </p:nvSpPr>
        <p:spPr>
          <a:xfrm>
            <a:off x="9962183" y="2640724"/>
            <a:ext cx="914687" cy="59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-17,3%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DA854A-D461-5C44-A3C1-096B12930796}"/>
              </a:ext>
            </a:extLst>
          </p:cNvPr>
          <p:cNvSpPr/>
          <p:nvPr/>
        </p:nvSpPr>
        <p:spPr>
          <a:xfrm>
            <a:off x="4455497" y="3429000"/>
            <a:ext cx="914687" cy="59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-23,9%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56F831-EE71-0245-A215-04B55314E7DF}"/>
              </a:ext>
            </a:extLst>
          </p:cNvPr>
          <p:cNvSpPr/>
          <p:nvPr/>
        </p:nvSpPr>
        <p:spPr>
          <a:xfrm>
            <a:off x="10619080" y="3344887"/>
            <a:ext cx="914687" cy="592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/>
              <a:t>-4,8%</a:t>
            </a:r>
          </a:p>
        </p:txBody>
      </p:sp>
    </p:spTree>
    <p:extLst>
      <p:ext uri="{BB962C8B-B14F-4D97-AF65-F5344CB8AC3E}">
        <p14:creationId xmlns:p14="http://schemas.microsoft.com/office/powerpoint/2010/main" val="1254930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E95547-61AB-3245-BDC7-3F6EF8A33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8" y="1108185"/>
            <a:ext cx="6637552" cy="5364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451976" y="5037307"/>
            <a:ext cx="5862712" cy="8026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8E0F37-C1F4-104F-B96F-158BFD60B2E7}"/>
              </a:ext>
            </a:extLst>
          </p:cNvPr>
          <p:cNvCxnSpPr>
            <a:cxnSpLocks/>
          </p:cNvCxnSpPr>
          <p:nvPr/>
        </p:nvCxnSpPr>
        <p:spPr>
          <a:xfrm>
            <a:off x="3427592" y="3825642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01170-2004-0847-A8A8-5AAD9E27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0" y="1498415"/>
            <a:ext cx="5338924" cy="4322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6A02A5-01FF-1A47-A917-F16EDA364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260" y="1498414"/>
            <a:ext cx="5469525" cy="432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E660B-D24E-504E-8167-A40620BAE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31" y="687132"/>
            <a:ext cx="9702979" cy="5826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206631" y="3799002"/>
            <a:ext cx="2714919" cy="271491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1891885" y="47035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3BC7E-10A9-CE4B-A3E1-158A3B62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295" y="709930"/>
            <a:ext cx="9323410" cy="57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B0DCE-3D95-3143-B568-30AF6431FF1E}"/>
              </a:ext>
            </a:extLst>
          </p:cNvPr>
          <p:cNvSpPr txBox="1"/>
          <p:nvPr/>
        </p:nvSpPr>
        <p:spPr>
          <a:xfrm rot="16200000">
            <a:off x="-1673991" y="2853517"/>
            <a:ext cx="52770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SUBEN 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 o INCIDENCIA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A0D51-511C-7742-BE7E-536D3805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580" y="867451"/>
            <a:ext cx="9165769" cy="55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63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722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9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682DA-940C-5D49-9A3F-C9F64BE5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44" y="798489"/>
            <a:ext cx="11191296" cy="5151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52497-BF6B-A047-9947-7EC28B5DA47B}"/>
              </a:ext>
            </a:extLst>
          </p:cNvPr>
          <p:cNvSpPr txBox="1"/>
          <p:nvPr/>
        </p:nvSpPr>
        <p:spPr>
          <a:xfrm>
            <a:off x="8376501" y="1900217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F42DA1-6290-5C49-9604-3F9B17FD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4" y="584775"/>
            <a:ext cx="9667984" cy="5326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722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9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8B215E-5538-6B4E-A715-247FFD2C91C3}"/>
              </a:ext>
            </a:extLst>
          </p:cNvPr>
          <p:cNvGrpSpPr/>
          <p:nvPr/>
        </p:nvGrpSpPr>
        <p:grpSpPr>
          <a:xfrm>
            <a:off x="8712469" y="4799438"/>
            <a:ext cx="1210614" cy="1648496"/>
            <a:chOff x="10742811" y="4623515"/>
            <a:chExt cx="1210614" cy="16484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6CCE17-0400-C849-B625-0604C7AF01C9}"/>
                </a:ext>
              </a:extLst>
            </p:cNvPr>
            <p:cNvSpPr/>
            <p:nvPr/>
          </p:nvSpPr>
          <p:spPr>
            <a:xfrm>
              <a:off x="10742811" y="4623515"/>
              <a:ext cx="1210614" cy="1648496"/>
            </a:xfrm>
            <a:prstGeom prst="rect">
              <a:avLst/>
            </a:prstGeom>
            <a:solidFill>
              <a:srgbClr val="0173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56B2DF-325C-C048-AF1A-964C94CF5032}"/>
                </a:ext>
              </a:extLst>
            </p:cNvPr>
            <p:cNvSpPr txBox="1"/>
            <p:nvPr/>
          </p:nvSpPr>
          <p:spPr>
            <a:xfrm>
              <a:off x="10897511" y="4770603"/>
              <a:ext cx="901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L" sz="3200" b="1" dirty="0">
                  <a:solidFill>
                    <a:srgbClr val="FFFFFF"/>
                  </a:solidFill>
                </a:rPr>
                <a:t>51%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0ED8B5-5BA9-9549-B460-329AFBD4F027}"/>
              </a:ext>
            </a:extLst>
          </p:cNvPr>
          <p:cNvSpPr txBox="1"/>
          <p:nvPr/>
        </p:nvSpPr>
        <p:spPr>
          <a:xfrm>
            <a:off x="10221091" y="4846572"/>
            <a:ext cx="15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BD21F-884B-FB44-BD13-9EAD63627A11}"/>
              </a:ext>
            </a:extLst>
          </p:cNvPr>
          <p:cNvSpPr txBox="1"/>
          <p:nvPr/>
        </p:nvSpPr>
        <p:spPr>
          <a:xfrm>
            <a:off x="10070226" y="5657180"/>
            <a:ext cx="192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objetivo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CCB93-2C0F-DA4C-9C8D-E802AF7706E8}"/>
              </a:ext>
            </a:extLst>
          </p:cNvPr>
          <p:cNvSpPr/>
          <p:nvPr/>
        </p:nvSpPr>
        <p:spPr>
          <a:xfrm>
            <a:off x="8738930" y="5687957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L" sz="3200" b="1" dirty="0">
                <a:solidFill>
                  <a:srgbClr val="D2D3D3"/>
                </a:solidFill>
              </a:rPr>
              <a:t>(60%)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0AEA4-73A8-D94D-BF69-AA3D9E2FFD77}"/>
              </a:ext>
            </a:extLst>
          </p:cNvPr>
          <p:cNvSpPr/>
          <p:nvPr/>
        </p:nvSpPr>
        <p:spPr>
          <a:xfrm>
            <a:off x="8448541" y="4533363"/>
            <a:ext cx="3548687" cy="209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934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1479663" y="843478"/>
            <a:ext cx="1029563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Hospitalizaciones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UCI: </a:t>
            </a:r>
            <a:r>
              <a:rPr lang="en-US" sz="3200" b="1" dirty="0">
                <a:solidFill>
                  <a:srgbClr val="FF0000"/>
                </a:solidFill>
              </a:rPr>
              <a:t>ALTO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3200" b="1" dirty="0">
                <a:solidFill>
                  <a:srgbClr val="FF0000"/>
                </a:solidFill>
              </a:rPr>
              <a:t> ESTABLE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dirty="0"/>
          </a:p>
          <a:p>
            <a:r>
              <a:rPr lang="en-US" sz="3200" dirty="0" err="1"/>
              <a:t>Positividad</a:t>
            </a:r>
            <a:r>
              <a:rPr lang="en-US" sz="3200" dirty="0"/>
              <a:t> </a:t>
            </a:r>
            <a:r>
              <a:rPr lang="en-US" sz="3200" dirty="0" err="1"/>
              <a:t>semanal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dirty="0" err="1"/>
              <a:t>Vacunación</a:t>
            </a:r>
            <a:r>
              <a:rPr lang="en-US" sz="3200" dirty="0"/>
              <a:t> (</a:t>
            </a:r>
            <a:r>
              <a:rPr lang="en-US" sz="3200" dirty="0" err="1"/>
              <a:t>dosis</a:t>
            </a:r>
            <a:r>
              <a:rPr lang="en-US" sz="3200" dirty="0"/>
              <a:t> </a:t>
            </a:r>
            <a:r>
              <a:rPr lang="en-US" sz="3200" dirty="0" err="1"/>
              <a:t>completa</a:t>
            </a:r>
            <a:r>
              <a:rPr lang="en-US" sz="3200" dirty="0"/>
              <a:t> </a:t>
            </a:r>
            <a:r>
              <a:rPr lang="en-US" sz="3200" dirty="0" err="1"/>
              <a:t>más</a:t>
            </a:r>
            <a:r>
              <a:rPr lang="en-US" sz="3200" dirty="0"/>
              <a:t> 14 días): 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51% de POBLACIÓN TOTAL 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60% de POBLACIÓN OBJETIVO </a:t>
            </a:r>
            <a:r>
              <a:rPr lang="en-US" sz="2800" b="1" dirty="0">
                <a:solidFill>
                  <a:schemeClr val="accent1"/>
                </a:solidFill>
              </a:rPr>
              <a:t>(</a:t>
            </a:r>
            <a:r>
              <a:rPr lang="en-US" sz="2800" b="1" dirty="0" err="1">
                <a:solidFill>
                  <a:schemeClr val="accent1"/>
                </a:solidFill>
              </a:rPr>
              <a:t>Incluyendo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mayores</a:t>
            </a:r>
            <a:r>
              <a:rPr lang="en-US" sz="2800" b="1" dirty="0">
                <a:solidFill>
                  <a:schemeClr val="accent1"/>
                </a:solidFill>
              </a:rPr>
              <a:t> de 12 </a:t>
            </a:r>
            <a:r>
              <a:rPr lang="en-US" sz="2800" b="1" dirty="0" err="1">
                <a:solidFill>
                  <a:schemeClr val="accent1"/>
                </a:solidFill>
              </a:rPr>
              <a:t>años</a:t>
            </a:r>
            <a:r>
              <a:rPr lang="en-US" sz="2800" b="1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117843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3364935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CD1917-0E93-3749-BD7F-C9B4998AAEEF}"/>
              </a:ext>
            </a:extLst>
          </p:cNvPr>
          <p:cNvGrpSpPr/>
          <p:nvPr/>
        </p:nvGrpSpPr>
        <p:grpSpPr>
          <a:xfrm>
            <a:off x="33757" y="1357910"/>
            <a:ext cx="4368888" cy="5047978"/>
            <a:chOff x="33757" y="1357910"/>
            <a:chExt cx="4368888" cy="5047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A026D-BE70-9540-9593-AB814E3A9EE5}"/>
                </a:ext>
              </a:extLst>
            </p:cNvPr>
            <p:cNvSpPr txBox="1"/>
            <p:nvPr/>
          </p:nvSpPr>
          <p:spPr>
            <a:xfrm>
              <a:off x="33757" y="3362133"/>
              <a:ext cx="43688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BAJA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85%)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B0E48E-1C79-7F40-AE3E-AD04B86E534A}"/>
                </a:ext>
              </a:extLst>
            </p:cNvPr>
            <p:cNvSpPr txBox="1"/>
            <p:nvPr/>
          </p:nvSpPr>
          <p:spPr>
            <a:xfrm>
              <a:off x="312905" y="1357910"/>
              <a:ext cx="3475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BAJO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3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endParaRPr lang="en-US" dirty="0">
                <a:solidFill>
                  <a:srgbClr val="FF0000"/>
                </a:solidFill>
              </a:endParaRP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Y bajo 5% </a:t>
              </a:r>
              <a:r>
                <a:rPr lang="en-US" dirty="0" err="1">
                  <a:solidFill>
                    <a:srgbClr val="FF0000"/>
                  </a:solidFill>
                </a:rPr>
                <a:t>positividad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194AB4-7967-D44F-941D-9D70F0936BF2}"/>
                </a:ext>
              </a:extLst>
            </p:cNvPr>
            <p:cNvSpPr txBox="1"/>
            <p:nvPr/>
          </p:nvSpPr>
          <p:spPr>
            <a:xfrm>
              <a:off x="1965637" y="2576980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D474E9-9DC1-794B-8B29-13D587EEFC8A}"/>
                </a:ext>
              </a:extLst>
            </p:cNvPr>
            <p:cNvSpPr txBox="1"/>
            <p:nvPr/>
          </p:nvSpPr>
          <p:spPr>
            <a:xfrm>
              <a:off x="1962363" y="4350373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83A63-77DD-234F-8B5C-0A10C01E1835}"/>
                </a:ext>
              </a:extLst>
            </p:cNvPr>
            <p:cNvSpPr txBox="1"/>
            <p:nvPr/>
          </p:nvSpPr>
          <p:spPr>
            <a:xfrm>
              <a:off x="921403" y="5328670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NO SUBEN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518735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B548F-5C2B-6249-8DC3-36CA1FC88CA5}"/>
              </a:ext>
            </a:extLst>
          </p:cNvPr>
          <p:cNvSpPr txBox="1"/>
          <p:nvPr/>
        </p:nvSpPr>
        <p:spPr>
          <a:xfrm>
            <a:off x="8460828" y="472965"/>
            <a:ext cx="2903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ALTO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7446BA-45D6-ED4B-AE45-08DD5AF1553F}"/>
              </a:ext>
            </a:extLst>
          </p:cNvPr>
          <p:cNvGrpSpPr/>
          <p:nvPr/>
        </p:nvGrpSpPr>
        <p:grpSpPr>
          <a:xfrm>
            <a:off x="7746594" y="1250528"/>
            <a:ext cx="4332404" cy="4078142"/>
            <a:chOff x="7746594" y="1250528"/>
            <a:chExt cx="4332404" cy="40781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CF4D8-E762-F44B-AB0D-D9129C017E05}"/>
                </a:ext>
              </a:extLst>
            </p:cNvPr>
            <p:cNvSpPr txBox="1"/>
            <p:nvPr/>
          </p:nvSpPr>
          <p:spPr>
            <a:xfrm>
              <a:off x="7746594" y="4466896"/>
              <a:ext cx="43324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ALTA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85%)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27B34B-08F5-A64F-9AD9-78C102E9B15F}"/>
                </a:ext>
              </a:extLst>
            </p:cNvPr>
            <p:cNvSpPr txBox="1"/>
            <p:nvPr/>
          </p:nvSpPr>
          <p:spPr>
            <a:xfrm>
              <a:off x="8016124" y="1250528"/>
              <a:ext cx="3793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ALTO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dirty="0" err="1">
                  <a:solidFill>
                    <a:srgbClr val="FF0000"/>
                  </a:solidFill>
                </a:rPr>
                <a:t>Sobre</a:t>
              </a:r>
              <a:r>
                <a:rPr lang="en-US" dirty="0">
                  <a:solidFill>
                    <a:srgbClr val="FF0000"/>
                  </a:solidFill>
                </a:rPr>
                <a:t> 10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25F9F6-EB2A-7F4F-9F43-B7474E51FE70}"/>
                </a:ext>
              </a:extLst>
            </p:cNvPr>
            <p:cNvSpPr txBox="1"/>
            <p:nvPr/>
          </p:nvSpPr>
          <p:spPr>
            <a:xfrm>
              <a:off x="9682605" y="3346810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o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BE6559-F2AD-E440-BD71-06B1D840881F}"/>
              </a:ext>
            </a:extLst>
          </p:cNvPr>
          <p:cNvCxnSpPr/>
          <p:nvPr/>
        </p:nvCxnSpPr>
        <p:spPr>
          <a:xfrm>
            <a:off x="4368259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53BC20-6F02-DA4A-BA5E-E9DE47582B16}"/>
              </a:ext>
            </a:extLst>
          </p:cNvPr>
          <p:cNvSpPr txBox="1"/>
          <p:nvPr/>
        </p:nvSpPr>
        <p:spPr>
          <a:xfrm>
            <a:off x="499242" y="472965"/>
            <a:ext cx="2932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BAJO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CD1917-0E93-3749-BD7F-C9B4998AAEEF}"/>
              </a:ext>
            </a:extLst>
          </p:cNvPr>
          <p:cNvGrpSpPr/>
          <p:nvPr/>
        </p:nvGrpSpPr>
        <p:grpSpPr>
          <a:xfrm>
            <a:off x="33757" y="1357910"/>
            <a:ext cx="4368888" cy="5047978"/>
            <a:chOff x="33757" y="1357910"/>
            <a:chExt cx="4368888" cy="5047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A026D-BE70-9540-9593-AB814E3A9EE5}"/>
                </a:ext>
              </a:extLst>
            </p:cNvPr>
            <p:cNvSpPr txBox="1"/>
            <p:nvPr/>
          </p:nvSpPr>
          <p:spPr>
            <a:xfrm>
              <a:off x="33757" y="3362133"/>
              <a:ext cx="436888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BAJA OCUPACIÓN EN UCI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85%)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B0E48E-1C79-7F40-AE3E-AD04B86E534A}"/>
                </a:ext>
              </a:extLst>
            </p:cNvPr>
            <p:cNvSpPr txBox="1"/>
            <p:nvPr/>
          </p:nvSpPr>
          <p:spPr>
            <a:xfrm>
              <a:off x="312905" y="1357910"/>
              <a:ext cx="3475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/>
                <a:t>BAJO CONTAGIO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(Bajo 3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endParaRPr lang="en-US" dirty="0">
                <a:solidFill>
                  <a:srgbClr val="FF0000"/>
                </a:solidFill>
              </a:endParaRP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Y bajo 5% </a:t>
              </a:r>
              <a:r>
                <a:rPr lang="en-US" dirty="0" err="1">
                  <a:solidFill>
                    <a:srgbClr val="FF0000"/>
                  </a:solidFill>
                </a:rPr>
                <a:t>positividad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194AB4-7967-D44F-941D-9D70F0936BF2}"/>
                </a:ext>
              </a:extLst>
            </p:cNvPr>
            <p:cNvSpPr txBox="1"/>
            <p:nvPr/>
          </p:nvSpPr>
          <p:spPr>
            <a:xfrm>
              <a:off x="1965637" y="2576980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D474E9-9DC1-794B-8B29-13D587EEFC8A}"/>
                </a:ext>
              </a:extLst>
            </p:cNvPr>
            <p:cNvSpPr txBox="1"/>
            <p:nvPr/>
          </p:nvSpPr>
          <p:spPr>
            <a:xfrm>
              <a:off x="1962363" y="4350373"/>
              <a:ext cx="4283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83A63-77DD-234F-8B5C-0A10C01E1835}"/>
                </a:ext>
              </a:extLst>
            </p:cNvPr>
            <p:cNvSpPr txBox="1"/>
            <p:nvPr/>
          </p:nvSpPr>
          <p:spPr>
            <a:xfrm>
              <a:off x="921403" y="5328670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NO SUBEN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11BD1-B225-1948-9B5B-117774D4DCFF}"/>
              </a:ext>
            </a:extLst>
          </p:cNvPr>
          <p:cNvCxnSpPr/>
          <p:nvPr/>
        </p:nvCxnSpPr>
        <p:spPr>
          <a:xfrm>
            <a:off x="7609490" y="472965"/>
            <a:ext cx="0" cy="612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1ACB3F-5DD5-1249-8FFB-C0D60F61E656}"/>
              </a:ext>
            </a:extLst>
          </p:cNvPr>
          <p:cNvSpPr txBox="1"/>
          <p:nvPr/>
        </p:nvSpPr>
        <p:spPr>
          <a:xfrm>
            <a:off x="5758684" y="3352065"/>
            <a:ext cx="460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F1CA38-DB1C-884A-B896-8C62EEAE070E}"/>
              </a:ext>
            </a:extLst>
          </p:cNvPr>
          <p:cNvGrpSpPr/>
          <p:nvPr/>
        </p:nvGrpSpPr>
        <p:grpSpPr>
          <a:xfrm>
            <a:off x="4431830" y="1357910"/>
            <a:ext cx="3182860" cy="4186204"/>
            <a:chOff x="4431830" y="1357910"/>
            <a:chExt cx="3182860" cy="41862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E8E27A-03FC-EA47-B638-F5415C9B2130}"/>
                </a:ext>
              </a:extLst>
            </p:cNvPr>
            <p:cNvSpPr txBox="1"/>
            <p:nvPr/>
          </p:nvSpPr>
          <p:spPr>
            <a:xfrm>
              <a:off x="4431830" y="1357910"/>
              <a:ext cx="318286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CONTAGIO MEDIO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(Entre 3 y 10  </a:t>
              </a:r>
              <a:r>
                <a:rPr lang="en-US" dirty="0" err="1">
                  <a:solidFill>
                    <a:srgbClr val="FF0000"/>
                  </a:solidFill>
                </a:rPr>
                <a:t>casos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diarios</a:t>
              </a:r>
              <a:r>
                <a:rPr lang="en-US" dirty="0">
                  <a:solidFill>
                    <a:srgbClr val="FF0000"/>
                  </a:solidFill>
                </a:rPr>
                <a:t> x 100 mil </a:t>
              </a:r>
              <a:r>
                <a:rPr lang="en-US" dirty="0" err="1">
                  <a:solidFill>
                    <a:srgbClr val="FF0000"/>
                  </a:solidFill>
                </a:rPr>
                <a:t>habs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sz="3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DCFB55-8221-844F-BFC2-DEE9AEDB89E8}"/>
                </a:ext>
              </a:extLst>
            </p:cNvPr>
            <p:cNvSpPr txBox="1"/>
            <p:nvPr/>
          </p:nvSpPr>
          <p:spPr>
            <a:xfrm>
              <a:off x="4966620" y="4466896"/>
              <a:ext cx="2258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CONTAGIOS </a:t>
              </a:r>
            </a:p>
            <a:p>
              <a:pPr algn="ctr"/>
              <a:r>
                <a:rPr lang="en-US" sz="3200" dirty="0"/>
                <a:t>NO SUBEN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6AE36F3-85B9-1C4C-9648-89837A9C4D93}"/>
              </a:ext>
            </a:extLst>
          </p:cNvPr>
          <p:cNvSpPr txBox="1"/>
          <p:nvPr/>
        </p:nvSpPr>
        <p:spPr>
          <a:xfrm>
            <a:off x="4368259" y="462454"/>
            <a:ext cx="3327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RIESGO MEDIO</a:t>
            </a:r>
          </a:p>
        </p:txBody>
      </p:sp>
    </p:spTree>
    <p:extLst>
      <p:ext uri="{BB962C8B-B14F-4D97-AF65-F5344CB8AC3E}">
        <p14:creationId xmlns:p14="http://schemas.microsoft.com/office/powerpoint/2010/main" val="387157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E490B-4C68-7742-A3DF-32F1C5EF1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20" y="799044"/>
            <a:ext cx="6666158" cy="56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B4C7E9-B452-7944-9200-3A358FA54177}"/>
              </a:ext>
            </a:extLst>
          </p:cNvPr>
          <p:cNvSpPr txBox="1"/>
          <p:nvPr/>
        </p:nvSpPr>
        <p:spPr>
          <a:xfrm>
            <a:off x="4499665" y="93785"/>
            <a:ext cx="31926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DELTA</a:t>
            </a:r>
          </a:p>
          <a:p>
            <a:pPr algn="ctr"/>
            <a:r>
              <a:rPr lang="en-US" sz="2800" dirty="0" err="1"/>
              <a:t>Volvemos</a:t>
            </a:r>
            <a:r>
              <a:rPr lang="en-US" sz="2800" dirty="0"/>
              <a:t> a </a:t>
            </a:r>
            <a:r>
              <a:rPr lang="en-US" sz="2800" dirty="0" err="1"/>
              <a:t>empezar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BEAF5-0D70-3E44-9ADB-B51A56DBD382}"/>
              </a:ext>
            </a:extLst>
          </p:cNvPr>
          <p:cNvSpPr txBox="1"/>
          <p:nvPr/>
        </p:nvSpPr>
        <p:spPr>
          <a:xfrm>
            <a:off x="574431" y="324433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Hechos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697BEF-B204-1945-98CE-BCC83C8D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007" y="540266"/>
            <a:ext cx="41021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80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EBD0B8-2D6D-6D4A-B4EA-5E58D1B26A84}"/>
              </a:ext>
            </a:extLst>
          </p:cNvPr>
          <p:cNvSpPr txBox="1"/>
          <p:nvPr/>
        </p:nvSpPr>
        <p:spPr>
          <a:xfrm>
            <a:off x="0" y="6488668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B73B5D-738B-E940-B6CB-A948D2F47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88" y="0"/>
            <a:ext cx="8518424" cy="63206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464C0-94FF-F149-BAC9-3F11706146A1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98%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</p:spTree>
    <p:extLst>
      <p:ext uri="{BB962C8B-B14F-4D97-AF65-F5344CB8AC3E}">
        <p14:creationId xmlns:p14="http://schemas.microsoft.com/office/powerpoint/2010/main" val="523836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84A6C8-BCE6-B44B-88CB-C0E1536C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26" y="0"/>
            <a:ext cx="8820946" cy="650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2CF3F-85E1-B54A-B979-673C342DE9EA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F2EEE-E763-954F-B003-BA7AA789B227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2243180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0D78B-E2CC-4542-8343-C7EA722F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57" y="31721"/>
            <a:ext cx="8763000" cy="6456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33C67-856E-0C43-9478-5024D8A98899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60%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7C0CD-3E0C-F142-B6B5-14512F73B665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2088066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38000E-E8C2-0D42-A589-4EB3DC21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75" y="0"/>
            <a:ext cx="8656040" cy="6413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C74E5-409D-CD4C-A91F-E97867697454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D6A1CC-9824-9B43-98D1-8A65DA78EDAE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493378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B86C7-4504-7B4A-8B8A-2E40B824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63" y="0"/>
            <a:ext cx="8760873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8" y="296426"/>
            <a:ext cx="9877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71%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3004272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7" y="296426"/>
            <a:ext cx="9877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95%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5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D0E80-0B22-5D40-8891-873C1F1E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16" y="0"/>
            <a:ext cx="8776040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74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010593-F433-6D4E-86F5-702301BECB80}"/>
              </a:ext>
            </a:extLst>
          </p:cNvPr>
          <p:cNvSpPr txBox="1"/>
          <p:nvPr/>
        </p:nvSpPr>
        <p:spPr>
          <a:xfrm>
            <a:off x="10928797" y="296426"/>
            <a:ext cx="9877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86%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12 Julio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0C873-5E50-7548-B999-68D3936838B4}"/>
              </a:ext>
            </a:extLst>
          </p:cNvPr>
          <p:cNvSpPr txBox="1"/>
          <p:nvPr/>
        </p:nvSpPr>
        <p:spPr>
          <a:xfrm>
            <a:off x="0" y="6488668"/>
            <a:ext cx="620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 &amp; GISAID (</a:t>
            </a:r>
            <a:r>
              <a:rPr lang="en-US" dirty="0" err="1"/>
              <a:t>vía</a:t>
            </a:r>
            <a:r>
              <a:rPr lang="en-US" dirty="0"/>
              <a:t> https://</a:t>
            </a:r>
            <a:r>
              <a:rPr lang="en-US" dirty="0" err="1"/>
              <a:t>covariants.org</a:t>
            </a:r>
            <a:r>
              <a:rPr lang="en-US" dirty="0"/>
              <a:t>/)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E912E-3C08-6945-8007-5155BAD5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64" y="0"/>
            <a:ext cx="8778787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5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EBD0B8-2D6D-6D4A-B4EA-5E58D1B26A84}"/>
              </a:ext>
            </a:extLst>
          </p:cNvPr>
          <p:cNvSpPr txBox="1"/>
          <p:nvPr/>
        </p:nvSpPr>
        <p:spPr>
          <a:xfrm>
            <a:off x="0" y="6488668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7C12A5-7490-D34C-AD3E-36BD70B3B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86" y="0"/>
            <a:ext cx="8747628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B81F1-B007-7D4E-B11F-C598E219761D}"/>
              </a:ext>
            </a:extLst>
          </p:cNvPr>
          <p:cNvSpPr txBox="1"/>
          <p:nvPr/>
        </p:nvSpPr>
        <p:spPr>
          <a:xfrm>
            <a:off x="10930400" y="296426"/>
            <a:ext cx="98456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&lt;1% </a:t>
            </a:r>
          </a:p>
          <a:p>
            <a:pPr algn="ctr"/>
            <a:r>
              <a:rPr lang="en-US" dirty="0"/>
              <a:t>Delta</a:t>
            </a:r>
          </a:p>
          <a:p>
            <a:pPr algn="ctr"/>
            <a:r>
              <a:rPr lang="en-US" dirty="0"/>
              <a:t>14 Junio</a:t>
            </a:r>
          </a:p>
        </p:txBody>
      </p:sp>
    </p:spTree>
    <p:extLst>
      <p:ext uri="{BB962C8B-B14F-4D97-AF65-F5344CB8AC3E}">
        <p14:creationId xmlns:p14="http://schemas.microsoft.com/office/powerpoint/2010/main" val="3111983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9E7B-5A4D-E346-9C1E-2ED47A63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1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01A75-7F93-AC47-B4E1-4A214203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9" y="650763"/>
            <a:ext cx="8451690" cy="57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79D89-2494-7847-95A4-7BC69EEAA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Control de </a:t>
            </a:r>
            <a:r>
              <a:rPr lang="en-US" dirty="0" err="1"/>
              <a:t>fronteras</a:t>
            </a:r>
            <a:r>
              <a:rPr lang="en-US" dirty="0"/>
              <a:t> - </a:t>
            </a:r>
            <a:r>
              <a:rPr lang="en-US" dirty="0" err="1"/>
              <a:t>hechos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F643F-D15D-E645-9CC9-E250DA28F283}"/>
              </a:ext>
            </a:extLst>
          </p:cNvPr>
          <p:cNvSpPr txBox="1"/>
          <p:nvPr/>
        </p:nvSpPr>
        <p:spPr>
          <a:xfrm>
            <a:off x="866684" y="1086531"/>
            <a:ext cx="10458632" cy="5142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Llegan</a:t>
            </a:r>
            <a:r>
              <a:rPr lang="en-US" sz="2800" dirty="0"/>
              <a:t> </a:t>
            </a:r>
            <a:r>
              <a:rPr lang="en-US" sz="2800" dirty="0" err="1"/>
              <a:t>casos</a:t>
            </a:r>
            <a:r>
              <a:rPr lang="en-US" sz="2800" dirty="0"/>
              <a:t> </a:t>
            </a:r>
            <a:r>
              <a:rPr lang="en-US" sz="2800" dirty="0" err="1"/>
              <a:t>contagiados</a:t>
            </a:r>
            <a:r>
              <a:rPr lang="en-US" sz="2800" dirty="0"/>
              <a:t> </a:t>
            </a:r>
            <a:r>
              <a:rPr lang="en-US" sz="2800" dirty="0" err="1"/>
              <a:t>todas</a:t>
            </a:r>
            <a:r>
              <a:rPr lang="en-US" sz="2800" dirty="0"/>
              <a:t> las </a:t>
            </a:r>
            <a:r>
              <a:rPr lang="en-US" sz="2800" dirty="0" err="1"/>
              <a:t>semanas</a:t>
            </a:r>
            <a:r>
              <a:rPr lang="en-US" sz="2800" dirty="0"/>
              <a:t> (</a:t>
            </a:r>
            <a:r>
              <a:rPr lang="en-US" sz="2800" dirty="0" err="1"/>
              <a:t>hace</a:t>
            </a:r>
            <a:r>
              <a:rPr lang="en-US" sz="2800" dirty="0"/>
              <a:t> meses)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 PCR </a:t>
            </a:r>
            <a:r>
              <a:rPr lang="en-US" sz="2800" dirty="0" err="1"/>
              <a:t>negativo</a:t>
            </a:r>
            <a:r>
              <a:rPr lang="en-US" sz="2800" dirty="0"/>
              <a:t> antes del </a:t>
            </a:r>
            <a:r>
              <a:rPr lang="en-US" sz="2800" dirty="0" err="1"/>
              <a:t>vuelo</a:t>
            </a:r>
            <a:r>
              <a:rPr lang="en-US" sz="2800" dirty="0"/>
              <a:t> no </a:t>
            </a:r>
            <a:r>
              <a:rPr lang="en-US" sz="2800" dirty="0" err="1"/>
              <a:t>asegura</a:t>
            </a:r>
            <a:r>
              <a:rPr lang="en-US" sz="2800" dirty="0"/>
              <a:t> no </a:t>
            </a:r>
            <a:r>
              <a:rPr lang="en-US" sz="2800" dirty="0" err="1"/>
              <a:t>haya</a:t>
            </a:r>
            <a:r>
              <a:rPr lang="en-US" sz="2800" dirty="0"/>
              <a:t> </a:t>
            </a:r>
            <a:r>
              <a:rPr lang="en-US" sz="2800" dirty="0" err="1"/>
              <a:t>contagio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 PCR </a:t>
            </a:r>
            <a:r>
              <a:rPr lang="en-US" sz="2800" dirty="0" err="1"/>
              <a:t>negativo</a:t>
            </a:r>
            <a:r>
              <a:rPr lang="en-US" sz="2800" dirty="0"/>
              <a:t> al </a:t>
            </a:r>
            <a:r>
              <a:rPr lang="en-US" sz="2800" dirty="0" err="1"/>
              <a:t>llegar</a:t>
            </a:r>
            <a:r>
              <a:rPr lang="en-US" sz="2800" dirty="0"/>
              <a:t> no </a:t>
            </a:r>
            <a:r>
              <a:rPr lang="en-US" sz="2800" dirty="0" err="1"/>
              <a:t>asegura</a:t>
            </a:r>
            <a:r>
              <a:rPr lang="en-US" sz="2800" dirty="0"/>
              <a:t> que no </a:t>
            </a:r>
            <a:r>
              <a:rPr lang="en-US" sz="2800" dirty="0" err="1"/>
              <a:t>haya</a:t>
            </a:r>
            <a:r>
              <a:rPr lang="en-US" sz="2800" dirty="0"/>
              <a:t> no </a:t>
            </a:r>
            <a:r>
              <a:rPr lang="en-US" sz="2800" dirty="0" err="1"/>
              <a:t>contagio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 </a:t>
            </a:r>
            <a:r>
              <a:rPr lang="en-US" sz="2800" dirty="0" err="1"/>
              <a:t>gente</a:t>
            </a:r>
            <a:r>
              <a:rPr lang="en-US" sz="2800" dirty="0"/>
              <a:t> no </a:t>
            </a:r>
            <a:r>
              <a:rPr lang="en-US" sz="2800" dirty="0" err="1"/>
              <a:t>siempre</a:t>
            </a:r>
            <a:r>
              <a:rPr lang="en-US" sz="2800" dirty="0"/>
              <a:t> </a:t>
            </a:r>
            <a:r>
              <a:rPr lang="en-US" sz="2800" dirty="0" err="1"/>
              <a:t>respeta</a:t>
            </a:r>
            <a:r>
              <a:rPr lang="en-US" sz="2800" dirty="0"/>
              <a:t> </a:t>
            </a:r>
            <a:r>
              <a:rPr lang="en-US" sz="2800" dirty="0" err="1"/>
              <a:t>cuarentena</a:t>
            </a:r>
            <a:r>
              <a:rPr lang="en-US" sz="2800" dirty="0"/>
              <a:t> al </a:t>
            </a:r>
            <a:r>
              <a:rPr lang="en-US" sz="2800" dirty="0" err="1"/>
              <a:t>salir</a:t>
            </a:r>
            <a:r>
              <a:rPr lang="en-US" sz="2800" dirty="0"/>
              <a:t> de hotel de </a:t>
            </a:r>
            <a:r>
              <a:rPr lang="en-US" sz="2800" dirty="0" err="1"/>
              <a:t>tránsito</a:t>
            </a:r>
            <a:br>
              <a:rPr lang="en-US" sz="2800" dirty="0"/>
            </a:br>
            <a:r>
              <a:rPr lang="en-US" sz="2800" dirty="0"/>
              <a:t>¿</a:t>
            </a:r>
            <a:r>
              <a:rPr lang="en-US" sz="2800" dirty="0" err="1"/>
              <a:t>Queremos</a:t>
            </a:r>
            <a:r>
              <a:rPr lang="en-US" sz="2800" dirty="0"/>
              <a:t> </a:t>
            </a:r>
            <a:r>
              <a:rPr lang="en-US" sz="2800" dirty="0" err="1"/>
              <a:t>asegurarnos</a:t>
            </a:r>
            <a:r>
              <a:rPr lang="en-US" sz="2800" dirty="0"/>
              <a:t> que no </a:t>
            </a:r>
            <a:r>
              <a:rPr lang="en-US" sz="2800" dirty="0" err="1"/>
              <a:t>propaguen</a:t>
            </a:r>
            <a:r>
              <a:rPr lang="en-US" sz="2800" dirty="0"/>
              <a:t> </a:t>
            </a:r>
            <a:r>
              <a:rPr lang="en-US" sz="2800" dirty="0" err="1"/>
              <a:t>contagios</a:t>
            </a:r>
            <a:r>
              <a:rPr lang="en-US" sz="2800" dirty="0"/>
              <a:t>?</a:t>
            </a:r>
          </a:p>
          <a:p>
            <a:pPr>
              <a:lnSpc>
                <a:spcPct val="200000"/>
              </a:lnSpc>
            </a:pPr>
            <a:r>
              <a:rPr lang="en-US" sz="2800" b="1" dirty="0" err="1">
                <a:solidFill>
                  <a:srgbClr val="FF0000"/>
                </a:solidFill>
              </a:rPr>
              <a:t>Cuarentena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obligatoria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en</a:t>
            </a:r>
            <a:r>
              <a:rPr lang="en-US" sz="2800" b="1" dirty="0">
                <a:solidFill>
                  <a:srgbClr val="FF0000"/>
                </a:solidFill>
              </a:rPr>
              <a:t> residencia por 14 días con PCR al día 2 y 12</a:t>
            </a:r>
          </a:p>
        </p:txBody>
      </p:sp>
    </p:spTree>
    <p:extLst>
      <p:ext uri="{BB962C8B-B14F-4D97-AF65-F5344CB8AC3E}">
        <p14:creationId xmlns:p14="http://schemas.microsoft.com/office/powerpoint/2010/main" val="1251592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919F-B2B1-B04F-9664-E7D3DCDC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5" y="-10276"/>
            <a:ext cx="12313451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Ilusión</a:t>
            </a:r>
            <a:r>
              <a:rPr lang="en-US" sz="3200" dirty="0"/>
              <a:t> de “</a:t>
            </a:r>
            <a:r>
              <a:rPr lang="en-US" sz="3200" dirty="0" err="1"/>
              <a:t>fronteras</a:t>
            </a:r>
            <a:r>
              <a:rPr lang="en-US" sz="3200" dirty="0"/>
              <a:t> </a:t>
            </a:r>
            <a:r>
              <a:rPr lang="en-US" sz="3200" dirty="0" err="1"/>
              <a:t>cerradas</a:t>
            </a:r>
            <a:r>
              <a:rPr lang="en-US" sz="3200" dirty="0"/>
              <a:t>” - </a:t>
            </a:r>
            <a:r>
              <a:rPr lang="en-US" sz="3200" b="1" dirty="0" err="1">
                <a:solidFill>
                  <a:srgbClr val="FF0000"/>
                </a:solidFill>
              </a:rPr>
              <a:t>Mejor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dar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transparentar</a:t>
            </a:r>
            <a:r>
              <a:rPr lang="en-US" sz="3200" b="1" dirty="0">
                <a:solidFill>
                  <a:srgbClr val="FF0000"/>
                </a:solidFill>
              </a:rPr>
              <a:t> la </a:t>
            </a:r>
            <a:r>
              <a:rPr lang="en-US" sz="3200" b="1" dirty="0" err="1">
                <a:solidFill>
                  <a:srgbClr val="FF0000"/>
                </a:solidFill>
              </a:rPr>
              <a:t>realidad</a:t>
            </a:r>
            <a:br>
              <a:rPr lang="en-US" sz="3200" b="1" dirty="0">
                <a:solidFill>
                  <a:srgbClr val="FF0000"/>
                </a:solidFill>
              </a:rPr>
            </a:b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C272F6-2F5A-3A44-8175-80F470B5C48D}"/>
              </a:ext>
            </a:extLst>
          </p:cNvPr>
          <p:cNvSpPr/>
          <p:nvPr/>
        </p:nvSpPr>
        <p:spPr>
          <a:xfrm>
            <a:off x="1491343" y="2314091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10.231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F13F5-D432-714A-9113-E6863C7633A9}"/>
              </a:ext>
            </a:extLst>
          </p:cNvPr>
          <p:cNvSpPr txBox="1"/>
          <p:nvPr/>
        </p:nvSpPr>
        <p:spPr>
          <a:xfrm>
            <a:off x="3057486" y="622272"/>
            <a:ext cx="69172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 4 al 10 de Julio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EJEMPLO HIPOTÉTICO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687CE-8A8C-8D46-BA97-5C917B2B2C38}"/>
              </a:ext>
            </a:extLst>
          </p:cNvPr>
          <p:cNvSpPr txBox="1"/>
          <p:nvPr/>
        </p:nvSpPr>
        <p:spPr>
          <a:xfrm>
            <a:off x="1538621" y="3810604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Permisos</a:t>
            </a:r>
            <a:r>
              <a:rPr lang="en-US" dirty="0"/>
              <a:t> </a:t>
            </a:r>
            <a:r>
              <a:rPr lang="en-US" dirty="0" err="1"/>
              <a:t>especiales</a:t>
            </a:r>
            <a:r>
              <a:rPr lang="en-US" dirty="0"/>
              <a:t> para </a:t>
            </a:r>
            <a:r>
              <a:rPr lang="en-US" dirty="0" err="1"/>
              <a:t>salir</a:t>
            </a:r>
            <a:r>
              <a:rPr lang="en-US" dirty="0"/>
              <a:t> de Chile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D5C246-2F2C-DC47-9B24-C04F9841CDDF}"/>
              </a:ext>
            </a:extLst>
          </p:cNvPr>
          <p:cNvSpPr/>
          <p:nvPr/>
        </p:nvSpPr>
        <p:spPr>
          <a:xfrm>
            <a:off x="4566557" y="2331087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8.342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15AE0-F304-1043-A17E-86583912F337}"/>
              </a:ext>
            </a:extLst>
          </p:cNvPr>
          <p:cNvSpPr txBox="1"/>
          <p:nvPr/>
        </p:nvSpPr>
        <p:spPr>
          <a:xfrm>
            <a:off x="4566556" y="3889879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Ingresos</a:t>
            </a:r>
            <a:r>
              <a:rPr lang="en-US" dirty="0"/>
              <a:t> a Chile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6EE7DD-4DFB-0141-8899-6F04BC2B919F}"/>
              </a:ext>
            </a:extLst>
          </p:cNvPr>
          <p:cNvSpPr/>
          <p:nvPr/>
        </p:nvSpPr>
        <p:spPr>
          <a:xfrm>
            <a:off x="7979228" y="4600297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7.543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130C5-31DF-B145-9D6A-6772945C35BD}"/>
              </a:ext>
            </a:extLst>
          </p:cNvPr>
          <p:cNvSpPr txBox="1"/>
          <p:nvPr/>
        </p:nvSpPr>
        <p:spPr>
          <a:xfrm>
            <a:off x="7979228" y="6171856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PCR </a:t>
            </a:r>
            <a:r>
              <a:rPr lang="en-US" dirty="0" err="1"/>
              <a:t>negativo</a:t>
            </a:r>
            <a:r>
              <a:rPr lang="en-US" dirty="0"/>
              <a:t> al </a:t>
            </a:r>
            <a:r>
              <a:rPr lang="en-US" dirty="0" err="1"/>
              <a:t>ingreso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962450-B89F-8E45-A482-E95267F2BE1A}"/>
              </a:ext>
            </a:extLst>
          </p:cNvPr>
          <p:cNvSpPr/>
          <p:nvPr/>
        </p:nvSpPr>
        <p:spPr>
          <a:xfrm>
            <a:off x="1491343" y="4640110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5.467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AAAE1-31F5-744B-821A-FF591D638E3F}"/>
              </a:ext>
            </a:extLst>
          </p:cNvPr>
          <p:cNvSpPr txBox="1"/>
          <p:nvPr/>
        </p:nvSpPr>
        <p:spPr>
          <a:xfrm>
            <a:off x="1491343" y="6211669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Permanencia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Hotel de </a:t>
            </a:r>
            <a:r>
              <a:rPr lang="en-US" dirty="0" err="1"/>
              <a:t>tránsito</a:t>
            </a:r>
            <a:r>
              <a:rPr lang="en-US" dirty="0"/>
              <a:t> x 5 días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1983686-0FFB-0741-B579-8AC24A0082FD}"/>
              </a:ext>
            </a:extLst>
          </p:cNvPr>
          <p:cNvSpPr/>
          <p:nvPr/>
        </p:nvSpPr>
        <p:spPr>
          <a:xfrm>
            <a:off x="7979231" y="2314091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1.432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85DE2-9FC2-F14E-85C8-C6FEDE51583E}"/>
              </a:ext>
            </a:extLst>
          </p:cNvPr>
          <p:cNvSpPr txBox="1"/>
          <p:nvPr/>
        </p:nvSpPr>
        <p:spPr>
          <a:xfrm>
            <a:off x="7979228" y="3788874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Permisos</a:t>
            </a:r>
            <a:r>
              <a:rPr lang="en-US" dirty="0"/>
              <a:t> de </a:t>
            </a:r>
            <a:r>
              <a:rPr lang="en-US" dirty="0" err="1"/>
              <a:t>ingreso</a:t>
            </a:r>
            <a:r>
              <a:rPr lang="en-US" dirty="0"/>
              <a:t> a </a:t>
            </a:r>
            <a:r>
              <a:rPr lang="en-US" dirty="0" err="1"/>
              <a:t>extranjeros</a:t>
            </a:r>
            <a:r>
              <a:rPr lang="en-US" dirty="0"/>
              <a:t> no </a:t>
            </a:r>
            <a:r>
              <a:rPr lang="en-US" dirty="0" err="1"/>
              <a:t>residentes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FA9D4D-E98E-6949-A138-E4B69D457E52}"/>
              </a:ext>
            </a:extLst>
          </p:cNvPr>
          <p:cNvSpPr/>
          <p:nvPr/>
        </p:nvSpPr>
        <p:spPr>
          <a:xfrm>
            <a:off x="4566556" y="4640110"/>
            <a:ext cx="2721429" cy="13879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987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0F85D-EE4B-E74C-AFF2-A77A72A607A6}"/>
              </a:ext>
            </a:extLst>
          </p:cNvPr>
          <p:cNvSpPr txBox="1"/>
          <p:nvPr/>
        </p:nvSpPr>
        <p:spPr>
          <a:xfrm>
            <a:off x="4566556" y="6211669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Permisos</a:t>
            </a:r>
            <a:r>
              <a:rPr lang="en-US" dirty="0"/>
              <a:t> para </a:t>
            </a:r>
            <a:r>
              <a:rPr lang="en-US" dirty="0" err="1"/>
              <a:t>salida</a:t>
            </a:r>
            <a:r>
              <a:rPr lang="en-US" dirty="0"/>
              <a:t> </a:t>
            </a:r>
            <a:r>
              <a:rPr lang="en-US" dirty="0" err="1"/>
              <a:t>anticipada</a:t>
            </a:r>
            <a:r>
              <a:rPr lang="en-US" dirty="0"/>
              <a:t> de hotel</a:t>
            </a:r>
          </a:p>
        </p:txBody>
      </p:sp>
    </p:spTree>
    <p:extLst>
      <p:ext uri="{BB962C8B-B14F-4D97-AF65-F5344CB8AC3E}">
        <p14:creationId xmlns:p14="http://schemas.microsoft.com/office/powerpoint/2010/main" val="177665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A0EDBB-B42E-5344-83EF-89AE52FB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62" y="796409"/>
            <a:ext cx="8019740" cy="55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44EF5C-FD44-6F41-90C7-114438FAF03B}"/>
              </a:ext>
            </a:extLst>
          </p:cNvPr>
          <p:cNvSpPr txBox="1"/>
          <p:nvPr/>
        </p:nvSpPr>
        <p:spPr>
          <a:xfrm>
            <a:off x="2782753" y="7698"/>
            <a:ext cx="6626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dirty="0"/>
              <a:t>PACIENTES COVID19 EN UCI POR EDAD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B7B52-5F86-0446-AF7E-E1DF8E19E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61" y="567039"/>
            <a:ext cx="8516110" cy="5818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0C1DB-D1F5-B64B-B2E0-C6D2A37E3116}"/>
              </a:ext>
            </a:extLst>
          </p:cNvPr>
          <p:cNvSpPr txBox="1"/>
          <p:nvPr/>
        </p:nvSpPr>
        <p:spPr>
          <a:xfrm>
            <a:off x="10073471" y="305966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437AAB"/>
                </a:solidFill>
              </a:rPr>
              <a:t>60 años o más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F357D-81FB-FD4D-A628-D426DA82EA48}"/>
              </a:ext>
            </a:extLst>
          </p:cNvPr>
          <p:cNvSpPr txBox="1"/>
          <p:nvPr/>
        </p:nvSpPr>
        <p:spPr>
          <a:xfrm>
            <a:off x="10073471" y="2512936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b="1" dirty="0">
                <a:solidFill>
                  <a:srgbClr val="FF8902"/>
                </a:solidFill>
              </a:rPr>
              <a:t>Menores de 60 años</a:t>
            </a:r>
          </a:p>
        </p:txBody>
      </p:sp>
    </p:spTree>
    <p:extLst>
      <p:ext uri="{BB962C8B-B14F-4D97-AF65-F5344CB8AC3E}">
        <p14:creationId xmlns:p14="http://schemas.microsoft.com/office/powerpoint/2010/main" val="305714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279D6A-7976-1343-817A-67109F35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832" y="573756"/>
            <a:ext cx="6898336" cy="58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17C35-2A4A-C94D-A2BA-E1E4F0C6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49"/>
          <a:stretch/>
        </p:blipFill>
        <p:spPr>
          <a:xfrm>
            <a:off x="6302923" y="1633364"/>
            <a:ext cx="5600796" cy="459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D62B7-CB0A-F94E-ABF3-C7E250D5A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6" y="1632266"/>
            <a:ext cx="5583304" cy="4591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917480">
            <a:off x="4254682" y="2120913"/>
            <a:ext cx="1475314" cy="8559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395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3 Julio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10 Julio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>
            <a:off x="9558830" y="1942456"/>
            <a:ext cx="1311929" cy="8323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33198</TotalTime>
  <Words>983</Words>
  <Application>Microsoft Macintosh PowerPoint</Application>
  <PresentationFormat>Widescreen</PresentationFormat>
  <Paragraphs>216</Paragraphs>
  <Slides>41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de fronteras - hechos</vt:lpstr>
      <vt:lpstr>Ilusión de “fronteras cerradas” - Mejor dar transparentar la realidad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237</cp:revision>
  <dcterms:created xsi:type="dcterms:W3CDTF">2021-01-30T18:55:16Z</dcterms:created>
  <dcterms:modified xsi:type="dcterms:W3CDTF">2021-07-10T20:18:25Z</dcterms:modified>
</cp:coreProperties>
</file>